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20"/>
  </p:notesMasterIdLst>
  <p:handoutMasterIdLst>
    <p:handoutMasterId r:id="rId21"/>
  </p:handoutMasterIdLst>
  <p:sldIdLst>
    <p:sldId id="361" r:id="rId2"/>
    <p:sldId id="335" r:id="rId3"/>
    <p:sldId id="375" r:id="rId4"/>
    <p:sldId id="378" r:id="rId5"/>
    <p:sldId id="388" r:id="rId6"/>
    <p:sldId id="382" r:id="rId7"/>
    <p:sldId id="386" r:id="rId8"/>
    <p:sldId id="383" r:id="rId9"/>
    <p:sldId id="387" r:id="rId10"/>
    <p:sldId id="384" r:id="rId11"/>
    <p:sldId id="389" r:id="rId12"/>
    <p:sldId id="381" r:id="rId13"/>
    <p:sldId id="385" r:id="rId14"/>
    <p:sldId id="379" r:id="rId15"/>
    <p:sldId id="380" r:id="rId16"/>
    <p:sldId id="377" r:id="rId17"/>
    <p:sldId id="376" r:id="rId18"/>
    <p:sldId id="362" r:id="rId19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800000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D035C"/>
    <a:srgbClr val="FF0066"/>
    <a:srgbClr val="D60093"/>
    <a:srgbClr val="CC3399"/>
    <a:srgbClr val="990033"/>
    <a:srgbClr val="660033"/>
    <a:srgbClr val="993366"/>
    <a:srgbClr val="FF0000"/>
    <a:srgbClr val="6666FF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44" autoAdjust="0"/>
    <p:restoredTop sz="90929" autoAdjust="0"/>
  </p:normalViewPr>
  <p:slideViewPr>
    <p:cSldViewPr>
      <p:cViewPr varScale="1">
        <p:scale>
          <a:sx n="91" d="100"/>
          <a:sy n="91" d="100"/>
        </p:scale>
        <p:origin x="-186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30"/>
    </p:cViewPr>
  </p:sorter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9423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833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43155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66801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52843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38074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055803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9150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0707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46069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755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3161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619" name="Picture 67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114" y="0"/>
            <a:ext cx="77373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1620" name="Text Box 68"/>
          <p:cNvSpPr txBox="1">
            <a:spLocks noChangeArrowheads="1"/>
          </p:cNvSpPr>
          <p:nvPr userDrawn="1"/>
        </p:nvSpPr>
        <p:spPr bwMode="auto">
          <a:xfrm>
            <a:off x="0" y="6583363"/>
            <a:ext cx="139960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1200" b="1" dirty="0" smtClean="0">
                <a:solidFill>
                  <a:srgbClr val="000066"/>
                </a:solidFill>
                <a:latin typeface="Comic Sans MS" pitchFamily="66" charset="0"/>
              </a:rPr>
              <a:t>www.sauken.com</a:t>
            </a:r>
            <a:endParaRPr lang="es-ES" sz="1200" b="1" dirty="0">
              <a:solidFill>
                <a:srgbClr val="000066"/>
              </a:solidFill>
              <a:latin typeface="Comic Sans MS" pitchFamily="66" charset="0"/>
            </a:endParaRPr>
          </a:p>
        </p:txBody>
      </p:sp>
      <p:sp>
        <p:nvSpPr>
          <p:cNvPr id="151621" name="Rectangle 69"/>
          <p:cNvSpPr>
            <a:spLocks noChangeArrowheads="1"/>
          </p:cNvSpPr>
          <p:nvPr userDrawn="1"/>
        </p:nvSpPr>
        <p:spPr bwMode="auto">
          <a:xfrm>
            <a:off x="1676400" y="6612652"/>
            <a:ext cx="746760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s-ES" sz="1000" b="1" dirty="0" smtClean="0">
                <a:solidFill>
                  <a:srgbClr val="003399"/>
                </a:solidFill>
                <a:latin typeface="Arial" charset="0"/>
              </a:rPr>
              <a:t>Grupo </a:t>
            </a:r>
            <a:r>
              <a:rPr lang="es-ES" sz="1000" b="1" dirty="0" err="1" smtClean="0">
                <a:solidFill>
                  <a:srgbClr val="003399"/>
                </a:solidFill>
                <a:latin typeface="Arial" charset="0"/>
              </a:rPr>
              <a:t>Sauken</a:t>
            </a:r>
            <a:r>
              <a:rPr lang="es-ES" sz="1000" b="1" dirty="0" smtClean="0">
                <a:solidFill>
                  <a:srgbClr val="003399"/>
                </a:solidFill>
                <a:latin typeface="Arial" charset="0"/>
              </a:rPr>
              <a:t> S.A. | Santiago Cáceres 2733 | C.P. X5016HXW | Córdoba, Argentina | Tel/Fax: 54 (351) 469-7550 </a:t>
            </a:r>
            <a:endParaRPr lang="es-ES" sz="1000" b="1" dirty="0">
              <a:solidFill>
                <a:srgbClr val="003399"/>
              </a:solidFill>
              <a:latin typeface="Arial" charset="0"/>
            </a:endParaRPr>
          </a:p>
        </p:txBody>
      </p:sp>
      <p:sp>
        <p:nvSpPr>
          <p:cNvPr id="151622" name="Rectangle 70"/>
          <p:cNvSpPr>
            <a:spLocks noChangeArrowheads="1"/>
          </p:cNvSpPr>
          <p:nvPr userDrawn="1"/>
        </p:nvSpPr>
        <p:spPr bwMode="auto">
          <a:xfrm>
            <a:off x="1414288" y="0"/>
            <a:ext cx="75438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es-ES" sz="2400" b="1" kern="1200" dirty="0" smtClean="0">
                <a:solidFill>
                  <a:srgbClr val="AD035C"/>
                </a:solidFill>
                <a:effectLst/>
                <a:latin typeface="Aharoni" pitchFamily="2" charset="-79"/>
                <a:ea typeface="Times New Roman"/>
                <a:cs typeface="Aharoni" pitchFamily="2" charset="-79"/>
              </a:rPr>
              <a:t>SKN-BRM – </a:t>
            </a:r>
            <a:r>
              <a:rPr lang="es-ES" sz="2400" b="1" dirty="0" smtClean="0">
                <a:solidFill>
                  <a:srgbClr val="AD035C"/>
                </a:solidFill>
                <a:effectLst/>
                <a:latin typeface="Aharoni" pitchFamily="2" charset="-79"/>
                <a:ea typeface="Times New Roman"/>
                <a:cs typeface="Aharoni" pitchFamily="2" charset="-79"/>
              </a:rPr>
              <a:t>Business </a:t>
            </a:r>
            <a:r>
              <a:rPr lang="es-ES" sz="2400" b="1" dirty="0" err="1" smtClean="0">
                <a:solidFill>
                  <a:srgbClr val="AD035C"/>
                </a:solidFill>
                <a:effectLst/>
                <a:latin typeface="Aharoni" pitchFamily="2" charset="-79"/>
                <a:ea typeface="Times New Roman"/>
                <a:cs typeface="Aharoni" pitchFamily="2" charset="-79"/>
              </a:rPr>
              <a:t>Relationship</a:t>
            </a:r>
            <a:r>
              <a:rPr lang="es-ES" sz="2400" b="1" dirty="0" smtClean="0">
                <a:solidFill>
                  <a:srgbClr val="AD035C"/>
                </a:solidFill>
                <a:effectLst/>
                <a:latin typeface="Aharoni" pitchFamily="2" charset="-79"/>
                <a:ea typeface="Times New Roman"/>
                <a:cs typeface="Aharoni" pitchFamily="2" charset="-79"/>
              </a:rPr>
              <a:t> Management</a:t>
            </a:r>
            <a:endParaRPr lang="es-ES_tradnl" sz="2200" b="1" dirty="0">
              <a:solidFill>
                <a:srgbClr val="AD035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1626" name="Line 74"/>
          <p:cNvSpPr>
            <a:spLocks noChangeShapeType="1"/>
          </p:cNvSpPr>
          <p:nvPr userDrawn="1"/>
        </p:nvSpPr>
        <p:spPr bwMode="auto">
          <a:xfrm flipV="1">
            <a:off x="1396114" y="457198"/>
            <a:ext cx="7747886" cy="3176"/>
          </a:xfrm>
          <a:prstGeom prst="line">
            <a:avLst/>
          </a:prstGeom>
          <a:noFill/>
          <a:ln w="57150">
            <a:solidFill>
              <a:srgbClr val="AD035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AR"/>
          </a:p>
        </p:txBody>
      </p:sp>
      <p:grpSp>
        <p:nvGrpSpPr>
          <p:cNvPr id="151627" name="Group 75"/>
          <p:cNvGrpSpPr>
            <a:grpSpLocks/>
          </p:cNvGrpSpPr>
          <p:nvPr userDrawn="1"/>
        </p:nvGrpSpPr>
        <p:grpSpPr bwMode="auto">
          <a:xfrm>
            <a:off x="0" y="4614489"/>
            <a:ext cx="1524000" cy="1433513"/>
            <a:chOff x="96" y="1440"/>
            <a:chExt cx="960" cy="903"/>
          </a:xfrm>
        </p:grpSpPr>
        <p:sp>
          <p:nvSpPr>
            <p:cNvPr id="151628" name="Text Box 76"/>
            <p:cNvSpPr txBox="1">
              <a:spLocks noChangeArrowheads="1"/>
            </p:cNvSpPr>
            <p:nvPr/>
          </p:nvSpPr>
          <p:spPr bwMode="auto">
            <a:xfrm>
              <a:off x="114" y="1440"/>
              <a:ext cx="7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s-ES" sz="2000" b="1" i="1">
                  <a:solidFill>
                    <a:srgbClr val="CC0066"/>
                  </a:solidFill>
                  <a:latin typeface="Century Gothic" pitchFamily="34" charset="0"/>
                </a:rPr>
                <a:t>equipo</a:t>
              </a:r>
            </a:p>
          </p:txBody>
        </p:sp>
        <p:sp>
          <p:nvSpPr>
            <p:cNvPr id="151629" name="Text Box 77"/>
            <p:cNvSpPr txBox="1">
              <a:spLocks noChangeArrowheads="1"/>
            </p:cNvSpPr>
            <p:nvPr/>
          </p:nvSpPr>
          <p:spPr bwMode="auto">
            <a:xfrm>
              <a:off x="144" y="1776"/>
              <a:ext cx="67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s-ES" sz="1600" b="1" dirty="0">
                  <a:solidFill>
                    <a:srgbClr val="FFCC66"/>
                  </a:solidFill>
                  <a:latin typeface="Century Gothic" pitchFamily="34" charset="0"/>
                </a:rPr>
                <a:t>sinergia</a:t>
              </a:r>
            </a:p>
          </p:txBody>
        </p:sp>
        <p:sp>
          <p:nvSpPr>
            <p:cNvPr id="151630" name="Text Box 78"/>
            <p:cNvSpPr txBox="1">
              <a:spLocks noChangeArrowheads="1"/>
            </p:cNvSpPr>
            <p:nvPr/>
          </p:nvSpPr>
          <p:spPr bwMode="auto">
            <a:xfrm>
              <a:off x="144" y="1632"/>
              <a:ext cx="912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s-ES" sz="1400" b="1" dirty="0">
                  <a:solidFill>
                    <a:srgbClr val="6666FF"/>
                  </a:solidFill>
                  <a:latin typeface="Century Gothic" pitchFamily="34" charset="0"/>
                </a:rPr>
                <a:t>experiencia</a:t>
              </a:r>
            </a:p>
          </p:txBody>
        </p:sp>
        <p:sp>
          <p:nvSpPr>
            <p:cNvPr id="151631" name="Text Box 79"/>
            <p:cNvSpPr txBox="1">
              <a:spLocks noChangeArrowheads="1"/>
            </p:cNvSpPr>
            <p:nvPr/>
          </p:nvSpPr>
          <p:spPr bwMode="auto">
            <a:xfrm>
              <a:off x="192" y="1968"/>
              <a:ext cx="72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s-ES" sz="1400" b="1" dirty="0" err="1">
                  <a:solidFill>
                    <a:srgbClr val="009900"/>
                  </a:solidFill>
                  <a:latin typeface="Century Gothic" pitchFamily="34" charset="0"/>
                </a:rPr>
                <a:t>know</a:t>
              </a:r>
              <a:r>
                <a:rPr lang="es-ES" sz="1400" b="1" dirty="0">
                  <a:solidFill>
                    <a:srgbClr val="009900"/>
                  </a:solidFill>
                  <a:latin typeface="Century Gothic" pitchFamily="34" charset="0"/>
                </a:rPr>
                <a:t> </a:t>
              </a:r>
              <a:r>
                <a:rPr lang="es-ES" sz="1400" b="1" dirty="0" err="1">
                  <a:solidFill>
                    <a:srgbClr val="009900"/>
                  </a:solidFill>
                  <a:latin typeface="Century Gothic" pitchFamily="34" charset="0"/>
                </a:rPr>
                <a:t>how</a:t>
              </a:r>
              <a:endParaRPr lang="es-ES" sz="1400" b="1" dirty="0">
                <a:solidFill>
                  <a:srgbClr val="009900"/>
                </a:solidFill>
                <a:latin typeface="Century Gothic" pitchFamily="34" charset="0"/>
              </a:endParaRPr>
            </a:p>
          </p:txBody>
        </p:sp>
        <p:sp>
          <p:nvSpPr>
            <p:cNvPr id="151632" name="Text Box 80"/>
            <p:cNvSpPr txBox="1">
              <a:spLocks noChangeArrowheads="1"/>
            </p:cNvSpPr>
            <p:nvPr/>
          </p:nvSpPr>
          <p:spPr bwMode="auto">
            <a:xfrm>
              <a:off x="96" y="2112"/>
              <a:ext cx="6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s-ES" sz="1800" b="1">
                  <a:solidFill>
                    <a:srgbClr val="FF0000"/>
                  </a:solidFill>
                  <a:latin typeface="Century Gothic" pitchFamily="34" charset="0"/>
                </a:rPr>
                <a:t>pasión</a:t>
              </a:r>
            </a:p>
          </p:txBody>
        </p:sp>
      </p:grpSp>
      <p:pic>
        <p:nvPicPr>
          <p:cNvPr id="16" name="15 Imagen" descr="brm"/>
          <p:cNvPicPr>
            <a:picLocks noGrp="1" noChangeAspect="1"/>
          </p:cNvPicPr>
          <p:nvPr isPhoto="1" userDrawn="1"/>
        </p:nvPicPr>
        <p:blipFill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9" y="116632"/>
            <a:ext cx="1155593" cy="12184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633" name="Picture 81" descr="solu_foto01"/>
          <p:cNvPicPr>
            <a:picLocks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14" y="1556792"/>
            <a:ext cx="1125882" cy="1113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634" name="Picture 82" descr="solu_foto0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14" y="2881576"/>
            <a:ext cx="1125882" cy="1032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1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1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Monotype Sort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6.gif"/><Relationship Id="rId5" Type="http://schemas.openxmlformats.org/officeDocument/2006/relationships/hyperlink" Target="mailto:info@pac-soft.com" TargetMode="External"/><Relationship Id="rId4" Type="http://schemas.openxmlformats.org/officeDocument/2006/relationships/hyperlink" Target="http://www.pac-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403648" y="6046549"/>
            <a:ext cx="7740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</a:rPr>
              <a:t>Banco Interamericano de Desarrollo</a:t>
            </a:r>
            <a:r>
              <a:rPr lang="es-ES" sz="1600" dirty="0" smtClean="0">
                <a:solidFill>
                  <a:srgbClr val="002060"/>
                </a:solidFill>
              </a:rPr>
              <a:t> </a:t>
            </a:r>
            <a:r>
              <a:rPr lang="es-ES" sz="1600" dirty="0" smtClean="0">
                <a:solidFill>
                  <a:srgbClr val="002060"/>
                </a:solidFill>
              </a:rPr>
              <a:t>- </a:t>
            </a:r>
            <a:r>
              <a:rPr lang="es-ES" sz="1600" dirty="0" smtClean="0">
                <a:solidFill>
                  <a:srgbClr val="002060"/>
                </a:solidFill>
              </a:rPr>
              <a:t>PLATAFORMA  </a:t>
            </a:r>
            <a:r>
              <a:rPr lang="es-ES" sz="1600" b="1" dirty="0">
                <a:solidFill>
                  <a:srgbClr val="002060"/>
                </a:solidFill>
              </a:rPr>
              <a:t>PTI-COMEX</a:t>
            </a:r>
            <a:endParaRPr lang="es-AR" sz="1600" dirty="0">
              <a:solidFill>
                <a:srgbClr val="002060"/>
              </a:solidFill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737" y="1196752"/>
            <a:ext cx="4219575" cy="4171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821903"/>
            <a:ext cx="7740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  <a:cs typeface="Times New Roman"/>
              </a:rPr>
              <a:t>SKN-BRM </a:t>
            </a:r>
            <a:r>
              <a:rPr lang="es-AR" sz="2400" b="1" i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  <a:cs typeface="Times New Roman"/>
              </a:rPr>
              <a:t>solución para gestionar las relaciones comerciales</a:t>
            </a:r>
            <a:endParaRPr lang="es-AR" sz="2400" dirty="0">
              <a:solidFill>
                <a:srgbClr val="00206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23728" y="1484784"/>
            <a:ext cx="63367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2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  <a:cs typeface="Times New Roman"/>
              </a:rPr>
              <a:t>Business </a:t>
            </a:r>
            <a:r>
              <a:rPr lang="es-ES" sz="2200" b="1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  <a:cs typeface="Times New Roman"/>
              </a:rPr>
              <a:t>Relationship</a:t>
            </a:r>
            <a:r>
              <a:rPr lang="es-ES" sz="22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  <a:cs typeface="Times New Roman"/>
              </a:rPr>
              <a:t> Management</a:t>
            </a:r>
            <a:endParaRPr lang="es-AR" sz="2200" b="1" dirty="0" smtClean="0">
              <a:solidFill>
                <a:srgbClr val="002060"/>
              </a:solidFill>
              <a:effectLst/>
              <a:latin typeface="Arial Narrow"/>
              <a:ea typeface="Times New Roman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Datamining</a:t>
            </a: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de Empresas, Personas y sus relaciones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Gestión de Contactos Empresariales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Cronograma de Ferias y Agenda de Negocios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Organización de Eventos Diversos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Seminarios y Cursos de Capacitación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Encuentros Sectoriales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Rondas de Negocios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Misiones Comerciales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Buscador de Oportunidades Comerciales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Desarrollo de Proveedores, Sustituto de Importaciones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Publicaciones Electrónicas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Plataforma de </a:t>
            </a:r>
            <a:r>
              <a:rPr lang="es-ES" sz="2200" dirty="0" err="1" smtClean="0">
                <a:solidFill>
                  <a:srgbClr val="002060"/>
                </a:solidFill>
                <a:latin typeface="Arial Narrow"/>
                <a:ea typeface="Times New Roman"/>
              </a:rPr>
              <a:t>eCommerce</a:t>
            </a: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Agenda Institucional</a:t>
            </a:r>
            <a:endParaRPr lang="es-AR" sz="2200" dirty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869727" y="1052736"/>
            <a:ext cx="6806067" cy="505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300"/>
              </a:spcAft>
            </a:pPr>
            <a:r>
              <a:rPr lang="es-ES" sz="18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¿A Quién Está Dirigido?</a:t>
            </a:r>
            <a:endParaRPr lang="es-AR" sz="18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es-AR" sz="14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Todas las empresas o agrupaciones empresarias que deseen automatizar y controlar el proceso de gestión de relaciones comerciales, como así también a entes gubernamentales, cámaras u ONG que agrupen intereses sectoriales en pro de organizar y optimizar el rendimiento de su sector. Podríamos enumerar, por ejemplo, a: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Fundaciones, ONG, Asociaciones, Cooperativas, </a:t>
            </a:r>
            <a:r>
              <a:rPr lang="es-ES" sz="1600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Clusters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y </a:t>
            </a:r>
            <a:r>
              <a:rPr lang="es-ES" sz="1600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Brokers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Entes Gubernamentales de Promoción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Redes y Centros de Desarrollo Empresariales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Incubadoras de Empresas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Cámaras de Productores e Industriales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Bolsas de Comercio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Colegios / Consejos Profesionales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Escuelas de Negocios y Universidades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742950" lvl="1" indent="-285750">
              <a:spcAft>
                <a:spcPts val="0"/>
              </a:spcAft>
              <a:buFont typeface="Symbol"/>
              <a:buChar char=""/>
              <a:tabLst>
                <a:tab pos="9144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Misiones Comerciales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marL="228600">
              <a:spcAft>
                <a:spcPts val="0"/>
              </a:spcAf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 </a:t>
            </a:r>
            <a:endParaRPr lang="es-AR" sz="16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Compañías especializadas en la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organización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de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eventos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, ferias, festivales y exposiciones,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empresas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de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marketing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e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investigación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de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mercados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,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editores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de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publicaciones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o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revistas especializadas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(en formato electrónico o no), compañías de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tele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marketing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y </a:t>
            </a:r>
            <a:r>
              <a:rPr lang="es-ES" sz="1600" u="sng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call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</a:t>
            </a:r>
            <a:r>
              <a:rPr lang="es-ES" sz="16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centers</a:t>
            </a:r>
            <a:r>
              <a:rPr lang="es-ES" sz="16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.</a:t>
            </a:r>
            <a:endParaRPr lang="es-AR" sz="1600" dirty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7962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Alcances (1/4):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 Gestión de Contactos Empresariales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pic>
        <p:nvPicPr>
          <p:cNvPr id="239618" name="Picture 2" descr="Empresas y Perso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472" y="1412776"/>
            <a:ext cx="6336704" cy="487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54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737697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Ejemplo de Uso: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La Gestión de Contactos Empresariales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40579" y="1628800"/>
            <a:ext cx="63367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Directorio con Perfiles Completos de las Empresas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effectLst/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Catálogo de Productos y Servicios Ofrecidos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Currículums de Profesionales y Empresarios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Vínculos de Personas con Compañías (Agenda)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Búsquedas y Selección de Empresas por Actividad Económica, por Productos y/o Servicios que Comercializan, por Región y/o País, por Especialización y por Tipo de Empresa (cantidad de empleados, facturación anual)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395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Alcances (2/4):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Organización</a:t>
            </a:r>
            <a:r>
              <a:rPr kumimoji="0" lang="es-ES_tradnl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de Eventos Genéricos, Ferias, Capacitación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pic>
        <p:nvPicPr>
          <p:cNvPr id="3" name="2 Imagen" descr="Eventos y Encuentros Sectorial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724" y="1700808"/>
            <a:ext cx="6670724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8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Ejemplo de Uso: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Organización</a:t>
            </a:r>
            <a:r>
              <a:rPr kumimoji="0" lang="es-ES_tradnl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de Eventos Genéricos, Ferias, Capacitación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23728" y="1628800"/>
            <a:ext cx="633670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Organización de Cursos de Capacitación, Seminarios o Disertaciones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effectLst/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Exposición Permanente de Cursos de Capacitación por Tema de Interés y Sector Específico (eLearning)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Agenda de Eventos Internacionales por Sector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Gestión de Ferias Virtuales Permanente por Sector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ES" sz="2200" b="1" dirty="0" smtClean="0">
              <a:solidFill>
                <a:srgbClr val="002060"/>
              </a:solidFill>
              <a:latin typeface="Arial Narrow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Planificación de Reuniones Sectoriales o Eventos Sociales (aniversarios y similares)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dirty="0" smtClean="0">
              <a:solidFill>
                <a:srgbClr val="00206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143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ventos y Encuentros Sectorial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563053"/>
            <a:ext cx="6904806" cy="48182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783888"/>
            <a:ext cx="7740352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Alcances (3/4):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Rondas de Negocios, Encuentros Sectoriales, Misiones Comerciales, Búsqueda de Contrapartes, Desarrollo de Proveedores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1552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783888"/>
            <a:ext cx="7740352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Ejemplo de Uso: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Rondas de Negocios, Encuentros Sectoriales, Misiones Comerciales, Búsqueda de Contrapartes, Desarrollo de Proveedores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051720" y="1564184"/>
            <a:ext cx="66247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228600" algn="l"/>
              </a:tabLst>
            </a:pP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Búsqueda Permanente de Contrapartes: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Empresa A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Sector de Actividad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Especialistas en JAVA;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Sector de Interés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Software Factory, Locación de Servicios de Programación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Demanda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RRHH a Formar;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Oferta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Capacitación</a:t>
            </a:r>
          </a:p>
          <a:p>
            <a:pPr marL="34290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latin typeface="Arial Narrow"/>
                <a:ea typeface="Times New Roman"/>
              </a:rPr>
              <a:t>Empresa B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Sector de Actividad</a:t>
            </a: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: Software Factory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Sector de Interés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Especialistas en JAVA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Demanda</a:t>
            </a: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: Capacitación</a:t>
            </a:r>
          </a:p>
          <a:p>
            <a:pPr marL="800100" lvl="1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ES" sz="2200" u="sng" dirty="0" smtClean="0">
                <a:solidFill>
                  <a:srgbClr val="002060"/>
                </a:solidFill>
                <a:latin typeface="Arial Narrow"/>
                <a:ea typeface="Times New Roman"/>
              </a:rPr>
              <a:t>Oferta</a:t>
            </a:r>
            <a:r>
              <a:rPr lang="es-ES" sz="2200" dirty="0" smtClean="0">
                <a:solidFill>
                  <a:srgbClr val="002060"/>
                </a:solidFill>
                <a:latin typeface="Arial Narrow"/>
                <a:ea typeface="Times New Roman"/>
              </a:rPr>
              <a:t>: RRHH a Formar</a:t>
            </a:r>
          </a:p>
          <a:p>
            <a:pPr>
              <a:spcAft>
                <a:spcPts val="0"/>
              </a:spcAft>
              <a:tabLst>
                <a:tab pos="228600" algn="l"/>
              </a:tabLst>
            </a:pPr>
            <a:r>
              <a:rPr lang="es-ES" sz="2200" b="1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Match </a:t>
            </a:r>
            <a:r>
              <a:rPr lang="es-ES" sz="2200" b="1" dirty="0" err="1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Make</a:t>
            </a: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: Vincula </a:t>
            </a:r>
            <a:r>
              <a:rPr lang="es-ES" sz="2200" u="sng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Automáticamente</a:t>
            </a:r>
            <a:r>
              <a:rPr lang="es-ES" sz="2200" dirty="0" smtClean="0">
                <a:solidFill>
                  <a:srgbClr val="002060"/>
                </a:solidFill>
                <a:effectLst/>
                <a:latin typeface="Arial Narrow"/>
                <a:ea typeface="Times New Roman"/>
              </a:rPr>
              <a:t> a las dos Empresas</a:t>
            </a:r>
          </a:p>
        </p:txBody>
      </p:sp>
    </p:spTree>
    <p:extLst>
      <p:ext uri="{BB962C8B-B14F-4D97-AF65-F5344CB8AC3E}">
        <p14:creationId xmlns:p14="http://schemas.microsoft.com/office/powerpoint/2010/main" val="198769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blicacione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304" y="1484784"/>
            <a:ext cx="5544616" cy="47525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Alcances (4/4):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Publicaciones Electrónicas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5266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21904" y="916531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Ejemplo de Uso: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Gestión de Publicaciones Electrónicas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441352" y="1556792"/>
            <a:ext cx="633670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err="1" smtClean="0">
                <a:solidFill>
                  <a:srgbClr val="002060"/>
                </a:solidFill>
                <a:effectLst/>
                <a:latin typeface="Arial Narrow" pitchFamily="34" charset="0"/>
                <a:ea typeface="Times New Roman"/>
              </a:rPr>
              <a:t>Newsletters</a:t>
            </a:r>
            <a:endParaRPr lang="es-AR" sz="2200" b="1" dirty="0" smtClean="0">
              <a:solidFill>
                <a:srgbClr val="002060"/>
              </a:solidFill>
              <a:effectLst/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effectLst/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latin typeface="Arial Narrow" pitchFamily="34" charset="0"/>
                <a:ea typeface="Times New Roman"/>
              </a:rPr>
              <a:t>Email Marketing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effectLst/>
                <a:latin typeface="Arial Narrow" pitchFamily="34" charset="0"/>
                <a:ea typeface="Times New Roman"/>
              </a:rPr>
              <a:t>Librería Digital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effectLst/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latin typeface="Arial Narrow" pitchFamily="34" charset="0"/>
                <a:ea typeface="Times New Roman"/>
              </a:rPr>
              <a:t>Acceso y Entrega de Documentación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latin typeface="Arial Narrow" pitchFamily="34" charset="0"/>
                <a:ea typeface="Times New Roman"/>
              </a:rPr>
              <a:t>Comunicación con Estadísticas y Mercadeo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effectLst/>
                <a:latin typeface="Arial Narrow" pitchFamily="34" charset="0"/>
                <a:ea typeface="Times New Roman"/>
              </a:rPr>
              <a:t>Reportes Financieros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endParaRPr lang="es-AR" sz="2200" b="1" dirty="0" smtClean="0">
              <a:solidFill>
                <a:srgbClr val="002060"/>
              </a:solidFill>
              <a:effectLst/>
              <a:latin typeface="Arial Narrow" pitchFamily="34" charset="0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228600" algn="l"/>
              </a:tabLst>
            </a:pPr>
            <a:r>
              <a:rPr lang="es-AR" sz="2200" b="1" dirty="0" smtClean="0">
                <a:solidFill>
                  <a:srgbClr val="002060"/>
                </a:solidFill>
                <a:latin typeface="Arial Narrow" pitchFamily="34" charset="0"/>
                <a:ea typeface="Times New Roman"/>
              </a:rPr>
              <a:t>Boletines Económicos</a:t>
            </a:r>
            <a:endParaRPr lang="es-AR" sz="2200" b="1" dirty="0" smtClean="0">
              <a:solidFill>
                <a:srgbClr val="002060"/>
              </a:solidFill>
              <a:effectLst/>
              <a:latin typeface="Arial Narrow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1588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700808"/>
            <a:ext cx="7153275" cy="4057650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04227" y="980728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Visión de Conjunto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8146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mercio Exterio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300" y="1412776"/>
            <a:ext cx="6676206" cy="47525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12694" y="78400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Anexo:</a:t>
            </a: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Comercio Exterior - ALADI</a:t>
            </a:r>
            <a:r>
              <a:rPr kumimoji="0" lang="es-ES_tradnl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/ MERCOSUR - COD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174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6037783" cy="3904456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PTI-COMEX: Plataforma Conceptual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03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196752"/>
            <a:ext cx="4178176" cy="535470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12445" y="736631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PTI-COMEX: Plataforma</a:t>
            </a:r>
            <a:r>
              <a:rPr kumimoji="0" lang="es-ES_tradnl" sz="1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Conceptual Detallada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2135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528" y="1556792"/>
            <a:ext cx="7254624" cy="429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_tradn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Principales </a:t>
            </a:r>
            <a:r>
              <a:rPr lang="es-ES_tradnl" sz="1600" b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Socios de Negocios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169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008" y="1700808"/>
            <a:ext cx="7401170" cy="385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03648" y="906999"/>
            <a:ext cx="7740352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lang="es-ES_tradnl" sz="1600" b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Ferias, Rondas de Negocios y Encuentros Sectoriales Organizados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4856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841026" y="2636912"/>
            <a:ext cx="6781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4000" i="1" dirty="0">
                <a:solidFill>
                  <a:srgbClr val="002060"/>
                </a:solidFill>
                <a:latin typeface="Comic Sans MS" pitchFamily="66" charset="0"/>
              </a:rPr>
              <a:t>Gracias por su atención !</a:t>
            </a:r>
            <a:endParaRPr lang="es-ES" sz="40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203780" name="Rectangle 4"/>
          <p:cNvSpPr>
            <a:spLocks noChangeArrowheads="1"/>
          </p:cNvSpPr>
          <p:nvPr/>
        </p:nvSpPr>
        <p:spPr bwMode="auto">
          <a:xfrm>
            <a:off x="3352800" y="5334000"/>
            <a:ext cx="3200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tabLst>
                <a:tab pos="4032250" algn="l"/>
              </a:tabLst>
            </a:pPr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Para </a:t>
            </a:r>
            <a:r>
              <a:rPr lang="en-US" sz="1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más</a:t>
            </a:r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información</a:t>
            </a:r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:</a:t>
            </a:r>
          </a:p>
          <a:p>
            <a:pPr eaLnBrk="1" hangingPunct="1">
              <a:tabLst>
                <a:tab pos="4032250" algn="l"/>
              </a:tabLst>
            </a:pPr>
            <a:r>
              <a:rPr lang="en-US" sz="12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WebSite</a:t>
            </a:r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 </a:t>
            </a:r>
            <a:r>
              <a:rPr lang="en-U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  <a:hlinkClick r:id="rId4"/>
              </a:rPr>
              <a:t>http://</a:t>
            </a:r>
            <a:r>
              <a:rPr lang="en-US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  <a:hlinkClick r:id="rId4"/>
              </a:rPr>
              <a:t>www.sauken.com</a:t>
            </a:r>
            <a:endParaRPr lang="es-ES" sz="12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  <a:p>
            <a:pPr>
              <a:tabLst>
                <a:tab pos="4032250" algn="l"/>
              </a:tabLst>
            </a:pPr>
            <a:r>
              <a:rPr lang="es-E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E-Mail </a:t>
            </a:r>
            <a:r>
              <a:rPr lang="es-ES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  <a:hlinkClick r:id="rId5"/>
              </a:rPr>
              <a:t>mailto:jrios@sauken.com</a:t>
            </a:r>
            <a:endParaRPr lang="es-ES" sz="12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Times New Roman" pitchFamily="18" charset="0"/>
            </a:endParaRPr>
          </a:p>
          <a:p>
            <a:pPr>
              <a:tabLst>
                <a:tab pos="4032250" algn="l"/>
              </a:tabLst>
            </a:pPr>
            <a:r>
              <a:rPr lang="es-ES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Teléfono 54 </a:t>
            </a:r>
            <a:r>
              <a:rPr lang="es-ES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Times New Roman" pitchFamily="18" charset="0"/>
              </a:rPr>
              <a:t>(351) 469-7550</a:t>
            </a:r>
            <a:r>
              <a:rPr lang="es-ES" sz="1200" dirty="0" smtClean="0">
                <a:solidFill>
                  <a:schemeClr val="tx1"/>
                </a:solidFill>
                <a:latin typeface="Verdana" pitchFamily="34" charset="0"/>
              </a:rPr>
              <a:t> </a:t>
            </a:r>
            <a:endParaRPr lang="es-ES" sz="1200" dirty="0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14" y="4797152"/>
            <a:ext cx="1748011" cy="1716229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3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9" grpId="0" autoUpdateAnimBg="0"/>
      <p:bldP spid="203780" grpId="0" autoUpdateAnimBg="0"/>
    </p:bldLst>
  </p:timing>
</p:sld>
</file>

<file path=ppt/theme/theme1.xml><?xml version="1.0" encoding="utf-8"?>
<a:theme xmlns:a="http://schemas.openxmlformats.org/drawingml/2006/main" name="Corbata">
  <a:themeElements>
    <a:clrScheme name="Corbata 2">
      <a:dk1>
        <a:srgbClr val="000000"/>
      </a:dk1>
      <a:lt1>
        <a:srgbClr val="FFFFFF"/>
      </a:lt1>
      <a:dk2>
        <a:srgbClr val="003366"/>
      </a:dk2>
      <a:lt2>
        <a:srgbClr val="5490A8"/>
      </a:lt2>
      <a:accent1>
        <a:srgbClr val="0099CC"/>
      </a:accent1>
      <a:accent2>
        <a:srgbClr val="3366CC"/>
      </a:accent2>
      <a:accent3>
        <a:srgbClr val="FFFFFF"/>
      </a:accent3>
      <a:accent4>
        <a:srgbClr val="000000"/>
      </a:accent4>
      <a:accent5>
        <a:srgbClr val="AACAE2"/>
      </a:accent5>
      <a:accent6>
        <a:srgbClr val="2D5CB9"/>
      </a:accent6>
      <a:hlink>
        <a:srgbClr val="99CCFF"/>
      </a:hlink>
      <a:folHlink>
        <a:srgbClr val="E1E1B7"/>
      </a:folHlink>
    </a:clrScheme>
    <a:fontScheme name="Corbata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3600" b="0" i="0" u="none" strike="noStrike" cap="none" normalizeH="0" baseline="0" smtClean="0">
            <a:ln>
              <a:noFill/>
            </a:ln>
            <a:solidFill>
              <a:srgbClr val="800000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3600" b="0" i="0" u="none" strike="noStrike" cap="none" normalizeH="0" baseline="0" smtClean="0">
            <a:ln>
              <a:noFill/>
            </a:ln>
            <a:solidFill>
              <a:srgbClr val="800000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orbata 1">
        <a:dk1>
          <a:srgbClr val="5490A8"/>
        </a:dk1>
        <a:lt1>
          <a:srgbClr val="DDDDDD"/>
        </a:lt1>
        <a:dk2>
          <a:srgbClr val="00172E"/>
        </a:dk2>
        <a:lt2>
          <a:srgbClr val="CCECFF"/>
        </a:lt2>
        <a:accent1>
          <a:srgbClr val="0099CC"/>
        </a:accent1>
        <a:accent2>
          <a:srgbClr val="3366CC"/>
        </a:accent2>
        <a:accent3>
          <a:srgbClr val="AAABAD"/>
        </a:accent3>
        <a:accent4>
          <a:srgbClr val="BDBDBD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bata 2">
        <a:dk1>
          <a:srgbClr val="000000"/>
        </a:dk1>
        <a:lt1>
          <a:srgbClr val="FFFFFF"/>
        </a:lt1>
        <a:dk2>
          <a:srgbClr val="003366"/>
        </a:dk2>
        <a:lt2>
          <a:srgbClr val="5490A8"/>
        </a:lt2>
        <a:accent1>
          <a:srgbClr val="0099CC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AACAE2"/>
        </a:accent5>
        <a:accent6>
          <a:srgbClr val="2D5CB9"/>
        </a:accent6>
        <a:hlink>
          <a:srgbClr val="99CCFF"/>
        </a:hlink>
        <a:folHlink>
          <a:srgbClr val="E1E1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bata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bata 4">
        <a:dk1>
          <a:srgbClr val="000000"/>
        </a:dk1>
        <a:lt1>
          <a:srgbClr val="FFFFFF"/>
        </a:lt1>
        <a:dk2>
          <a:srgbClr val="666633"/>
        </a:dk2>
        <a:lt2>
          <a:srgbClr val="908A6C"/>
        </a:lt2>
        <a:accent1>
          <a:srgbClr val="808000"/>
        </a:accent1>
        <a:accent2>
          <a:srgbClr val="996633"/>
        </a:accent2>
        <a:accent3>
          <a:srgbClr val="FFFFFF"/>
        </a:accent3>
        <a:accent4>
          <a:srgbClr val="000000"/>
        </a:accent4>
        <a:accent5>
          <a:srgbClr val="C0C0AA"/>
        </a:accent5>
        <a:accent6>
          <a:srgbClr val="8A5C2D"/>
        </a:accent6>
        <a:hlink>
          <a:srgbClr val="CCCC00"/>
        </a:hlink>
        <a:folHlink>
          <a:srgbClr val="D6DE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bata 5">
        <a:dk1>
          <a:srgbClr val="000000"/>
        </a:dk1>
        <a:lt1>
          <a:srgbClr val="FFFFFF"/>
        </a:lt1>
        <a:dk2>
          <a:srgbClr val="181848"/>
        </a:dk2>
        <a:lt2>
          <a:srgbClr val="656F97"/>
        </a:lt2>
        <a:accent1>
          <a:srgbClr val="6666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8B8FF"/>
        </a:accent5>
        <a:accent6>
          <a:srgbClr val="2D2D8A"/>
        </a:accent6>
        <a:hlink>
          <a:srgbClr val="9A9ABC"/>
        </a:hlink>
        <a:folHlink>
          <a:srgbClr val="D2B6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bata 6">
        <a:dk1>
          <a:srgbClr val="CC0066"/>
        </a:dk1>
        <a:lt1>
          <a:srgbClr val="FFFFFF"/>
        </a:lt1>
        <a:dk2>
          <a:srgbClr val="000000"/>
        </a:dk2>
        <a:lt2>
          <a:srgbClr val="CC0099"/>
        </a:lt2>
        <a:accent1>
          <a:srgbClr val="FF9900"/>
        </a:accent1>
        <a:accent2>
          <a:srgbClr val="CC66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B95C00"/>
        </a:accent6>
        <a:hlink>
          <a:srgbClr val="0099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3366"/>
    </a:dk2>
    <a:lt2>
      <a:srgbClr val="5490A8"/>
    </a:lt2>
    <a:accent1>
      <a:srgbClr val="0099CC"/>
    </a:accent1>
    <a:accent2>
      <a:srgbClr val="3366CC"/>
    </a:accent2>
    <a:accent3>
      <a:srgbClr val="FFFFFF"/>
    </a:accent3>
    <a:accent4>
      <a:srgbClr val="000000"/>
    </a:accent4>
    <a:accent5>
      <a:srgbClr val="AACAE2"/>
    </a:accent5>
    <a:accent6>
      <a:srgbClr val="2D5CB9"/>
    </a:accent6>
    <a:hlink>
      <a:srgbClr val="000099"/>
    </a:hlink>
    <a:folHlink>
      <a:srgbClr val="E1E1B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Office\Plantillas\Diseños de presentaciones\CORBATA.POT</Template>
  <TotalTime>2451</TotalTime>
  <Words>527</Words>
  <Application>Microsoft Office PowerPoint</Application>
  <PresentationFormat>Presentación en pantalla (4:3)</PresentationFormat>
  <Paragraphs>92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Corbata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Grupo Sâuken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 de Reposición Automática</dc:title>
  <dc:creator>Grupo Sâuken</dc:creator>
  <cp:lastModifiedBy>Juan Carlos Rios</cp:lastModifiedBy>
  <cp:revision>284</cp:revision>
  <dcterms:created xsi:type="dcterms:W3CDTF">1998-03-02T23:53:04Z</dcterms:created>
  <dcterms:modified xsi:type="dcterms:W3CDTF">2017-05-28T23:46:42Z</dcterms:modified>
</cp:coreProperties>
</file>